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36F"/>
    <a:srgbClr val="6D2599"/>
    <a:srgbClr val="FBD7B7"/>
    <a:srgbClr val="EFA49F"/>
    <a:srgbClr val="90DBC6"/>
    <a:srgbClr val="FFFFFF"/>
    <a:srgbClr val="1F6390"/>
    <a:srgbClr val="7E549E"/>
    <a:srgbClr val="F6CAAA"/>
    <a:srgbClr val="EA5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843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234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287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380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065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204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467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742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380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58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582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64BE-B27C-4C8A-AC81-0444D0AA8244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1F06-FBF7-42EA-9761-A37C9F6F84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41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5E471D-7488-46C2-A455-1B2C6ECB3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88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4C39E6B-A14F-4872-ADB4-9131C7F17EDC}"/>
              </a:ext>
            </a:extLst>
          </p:cNvPr>
          <p:cNvGrpSpPr/>
          <p:nvPr/>
        </p:nvGrpSpPr>
        <p:grpSpPr>
          <a:xfrm>
            <a:off x="1274356" y="-1073545"/>
            <a:ext cx="9644776" cy="9275474"/>
            <a:chOff x="1274356" y="-1073545"/>
            <a:chExt cx="9644776" cy="92754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05F517-67FC-40E4-BD34-855F204C78BD}"/>
                </a:ext>
              </a:extLst>
            </p:cNvPr>
            <p:cNvGrpSpPr/>
            <p:nvPr/>
          </p:nvGrpSpPr>
          <p:grpSpPr>
            <a:xfrm>
              <a:off x="1274356" y="-1073545"/>
              <a:ext cx="9644776" cy="9275474"/>
              <a:chOff x="3193256" y="628650"/>
              <a:chExt cx="5764266" cy="554355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2D1D5DB-C8B6-49EC-9DF2-F8D5D2F56648}"/>
                  </a:ext>
                </a:extLst>
              </p:cNvPr>
              <p:cNvSpPr/>
              <p:nvPr/>
            </p:nvSpPr>
            <p:spPr>
              <a:xfrm>
                <a:off x="3421856" y="857250"/>
                <a:ext cx="5348288" cy="51435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Bai Jamjuree" panose="00000500000000000000" pitchFamily="2" charset="-34"/>
                  <a:cs typeface="Bai Jamjuree" panose="00000500000000000000" pitchFamily="2" charset="-34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EE576DA-AB10-4A58-B871-DC0F2869B0F6}"/>
                  </a:ext>
                </a:extLst>
              </p:cNvPr>
              <p:cNvSpPr/>
              <p:nvPr/>
            </p:nvSpPr>
            <p:spPr>
              <a:xfrm>
                <a:off x="3193256" y="628650"/>
                <a:ext cx="5764266" cy="55435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Bai Jamjuree" panose="00000500000000000000" pitchFamily="2" charset="-34"/>
                  <a:cs typeface="Bai Jamjuree" panose="00000500000000000000" pitchFamily="2" charset="-3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5CABC8-49DA-49BC-8A72-918EC4527B6C}"/>
                </a:ext>
              </a:extLst>
            </p:cNvPr>
            <p:cNvGrpSpPr/>
            <p:nvPr/>
          </p:nvGrpSpPr>
          <p:grpSpPr>
            <a:xfrm>
              <a:off x="2496929" y="920258"/>
              <a:ext cx="7199630" cy="1495425"/>
              <a:chOff x="4697095" y="446972"/>
              <a:chExt cx="7199630" cy="1495425"/>
            </a:xfrm>
          </p:grpSpPr>
          <p:sp>
            <p:nvSpPr>
              <p:cNvPr id="24" name="Rounded Rectangle 35">
                <a:extLst>
                  <a:ext uri="{FF2B5EF4-FFF2-40B4-BE49-F238E27FC236}">
                    <a16:creationId xmlns:a16="http://schemas.microsoft.com/office/drawing/2014/main" id="{FD168618-697B-48E2-A960-E83585F68C44}"/>
                  </a:ext>
                </a:extLst>
              </p:cNvPr>
              <p:cNvSpPr/>
              <p:nvPr/>
            </p:nvSpPr>
            <p:spPr>
              <a:xfrm>
                <a:off x="4697095" y="651759"/>
                <a:ext cx="6313805" cy="1085850"/>
              </a:xfrm>
              <a:prstGeom prst="roundRect">
                <a:avLst/>
              </a:prstGeom>
              <a:solidFill>
                <a:srgbClr val="FECB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ECB3E"/>
                  </a:solidFill>
                  <a:latin typeface="Bai Jamjuree" panose="00000500000000000000" pitchFamily="2" charset="-34"/>
                  <a:cs typeface="Bai Jamjuree" panose="00000500000000000000" pitchFamily="2" charset="-34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01A020C-DC16-416B-B691-41B74B29AD19}"/>
                  </a:ext>
                </a:extLst>
              </p:cNvPr>
              <p:cNvSpPr/>
              <p:nvPr/>
            </p:nvSpPr>
            <p:spPr>
              <a:xfrm>
                <a:off x="10401300" y="446972"/>
                <a:ext cx="1495425" cy="1495425"/>
              </a:xfrm>
              <a:prstGeom prst="ellipse">
                <a:avLst/>
              </a:prstGeom>
              <a:solidFill>
                <a:srgbClr val="FC83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Bai Jamjuree" panose="00000500000000000000" pitchFamily="2" charset="-34"/>
                  <a:cs typeface="Bai Jamjuree" panose="00000500000000000000" pitchFamily="2" charset="-34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C60B68B-F346-43B2-B821-1B1F983BD876}"/>
                  </a:ext>
                </a:extLst>
              </p:cNvPr>
              <p:cNvSpPr/>
              <p:nvPr/>
            </p:nvSpPr>
            <p:spPr>
              <a:xfrm>
                <a:off x="10798008" y="611708"/>
                <a:ext cx="926857" cy="11722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7000" dirty="0">
                    <a:solidFill>
                      <a:schemeClr val="bg1"/>
                    </a:solidFill>
                    <a:effectLst/>
                    <a:latin typeface="Bai Jamjuree" panose="00000500000000000000" pitchFamily="2" charset="-34"/>
                    <a:ea typeface="Calibri" panose="020F0502020204030204" pitchFamily="34" charset="0"/>
                    <a:cs typeface="Bai Jamjuree" panose="00000500000000000000" pitchFamily="2" charset="-34"/>
                  </a:rPr>
                  <a:t>๗</a:t>
                </a:r>
                <a:endParaRPr lang="en-US" sz="7000" dirty="0">
                  <a:solidFill>
                    <a:schemeClr val="bg1"/>
                  </a:solidFill>
                  <a:effectLst/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D513ED-777F-4BF9-A6BC-71B1385A47EF}"/>
                  </a:ext>
                </a:extLst>
              </p:cNvPr>
              <p:cNvSpPr/>
              <p:nvPr/>
            </p:nvSpPr>
            <p:spPr>
              <a:xfrm>
                <a:off x="5102073" y="756881"/>
                <a:ext cx="515878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5400" dirty="0">
                    <a:solidFill>
                      <a:srgbClr val="2A3950"/>
                    </a:solidFill>
                    <a:latin typeface="Bai Jamjuree" panose="00000500000000000000" pitchFamily="2" charset="-34"/>
                    <a:cs typeface="Bai Jamjuree" panose="00000500000000000000" pitchFamily="2" charset="-34"/>
                  </a:rPr>
                  <a:t>หน่วยการเรียนรู้ที่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547A86-2FAF-4CBF-8DEF-19C9359C9220}"/>
                </a:ext>
              </a:extLst>
            </p:cNvPr>
            <p:cNvSpPr txBox="1"/>
            <p:nvPr/>
          </p:nvSpPr>
          <p:spPr>
            <a:xfrm>
              <a:off x="3543001" y="2174398"/>
              <a:ext cx="5107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A000"/>
                  </a:solidFill>
                  <a:latin typeface="Bai Jamjuree" panose="00000500000000000000" pitchFamily="2" charset="-34"/>
                  <a:cs typeface="Bai Jamjuree" panose="00000500000000000000" pitchFamily="2" charset="-34"/>
                </a:rPr>
                <a:t>- - - - - - - - - - - - -</a:t>
              </a:r>
              <a:endParaRPr lang="th-TH" sz="4400" b="1" dirty="0">
                <a:solidFill>
                  <a:srgbClr val="FFA000"/>
                </a:solidFill>
                <a:latin typeface="Bai Jamjuree" panose="00000500000000000000" pitchFamily="2" charset="-34"/>
                <a:cs typeface="Bai Jamjuree" panose="00000500000000000000" pitchFamily="2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3CAC28-15C6-44CB-9233-CF48E789B736}"/>
                </a:ext>
              </a:extLst>
            </p:cNvPr>
            <p:cNvSpPr/>
            <p:nvPr/>
          </p:nvSpPr>
          <p:spPr>
            <a:xfrm>
              <a:off x="1971256" y="2797960"/>
              <a:ext cx="825097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00" b="1" dirty="0">
                  <a:solidFill>
                    <a:srgbClr val="C0559D"/>
                  </a:solidFill>
                  <a:latin typeface="Bai Jamjuree" panose="00000500000000000000" pitchFamily="2" charset="-34"/>
                  <a:cs typeface="Bai Jamjuree" panose="00000500000000000000" pitchFamily="2" charset="-34"/>
                </a:rPr>
                <a:t>กาพย์เห่ชมเครื่องคาวหวาน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B5079A-4E29-4DA6-B7A9-919F7840D32F}"/>
                </a:ext>
              </a:extLst>
            </p:cNvPr>
            <p:cNvSpPr/>
            <p:nvPr/>
          </p:nvSpPr>
          <p:spPr>
            <a:xfrm>
              <a:off x="3950162" y="3816892"/>
              <a:ext cx="4293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400" dirty="0">
                  <a:solidFill>
                    <a:schemeClr val="bg2">
                      <a:lumMod val="25000"/>
                    </a:schemeClr>
                  </a:solidFill>
                  <a:latin typeface="Bai Jamjuree" panose="00000500000000000000" pitchFamily="2" charset="-34"/>
                  <a:cs typeface="Bai Jamjuree" panose="00000500000000000000" pitchFamily="2" charset="-34"/>
                </a:rPr>
                <a:t>โดย คุณค</a:t>
              </a:r>
              <a:r>
                <a:rPr lang="th-TH" sz="4400" dirty="0" err="1">
                  <a:solidFill>
                    <a:schemeClr val="bg2">
                      <a:lumMod val="25000"/>
                    </a:schemeClr>
                  </a:solidFill>
                  <a:latin typeface="Bai Jamjuree" panose="00000500000000000000" pitchFamily="2" charset="-34"/>
                  <a:cs typeface="Bai Jamjuree" panose="00000500000000000000" pitchFamily="2" charset="-34"/>
                </a:rPr>
                <a:t>รูจ</a:t>
              </a:r>
              <a:r>
                <a:rPr lang="th-TH" sz="4400">
                  <a:solidFill>
                    <a:schemeClr val="bg2">
                      <a:lumMod val="25000"/>
                    </a:schemeClr>
                  </a:solidFill>
                  <a:latin typeface="Bai Jamjuree" panose="00000500000000000000" pitchFamily="2" charset="-34"/>
                  <a:cs typeface="Bai Jamjuree" panose="00000500000000000000" pitchFamily="2" charset="-34"/>
                </a:rPr>
                <a:t>ิระภา ตราโชว์</a:t>
              </a:r>
              <a:endParaRPr lang="th-TH" sz="4400" dirty="0">
                <a:solidFill>
                  <a:schemeClr val="bg2">
                    <a:lumMod val="2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B8C432-1C91-4553-A7D4-7C60F36D7BAB}"/>
                </a:ext>
              </a:extLst>
            </p:cNvPr>
            <p:cNvSpPr/>
            <p:nvPr/>
          </p:nvSpPr>
          <p:spPr>
            <a:xfrm>
              <a:off x="4331677" y="4671354"/>
              <a:ext cx="353013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800" b="1" dirty="0">
                  <a:solidFill>
                    <a:srgbClr val="FC8370"/>
                  </a:solidFill>
                  <a:latin typeface="Bai Jamjuree" panose="00000500000000000000" pitchFamily="2" charset="-34"/>
                  <a:cs typeface="Bai Jamjuree" panose="00000500000000000000" pitchFamily="2" charset="-34"/>
                </a:rPr>
                <a:t>ประวัติผู้แต่ง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0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A49EA52-82BE-4943-AAF7-2C16C00C70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C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5BDBDE3-CDB9-44A3-ADC4-D69A1ED4EFB2}"/>
              </a:ext>
            </a:extLst>
          </p:cNvPr>
          <p:cNvSpPr/>
          <p:nvPr/>
        </p:nvSpPr>
        <p:spPr>
          <a:xfrm>
            <a:off x="-1469985" y="167942"/>
            <a:ext cx="11752825" cy="2766692"/>
          </a:xfrm>
          <a:prstGeom prst="parallelogram">
            <a:avLst/>
          </a:prstGeom>
          <a:solidFill>
            <a:srgbClr val="084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060189B2-FE82-416D-8352-1067CA02D4FD}"/>
              </a:ext>
            </a:extLst>
          </p:cNvPr>
          <p:cNvSpPr/>
          <p:nvPr/>
        </p:nvSpPr>
        <p:spPr>
          <a:xfrm>
            <a:off x="1271005" y="1173058"/>
            <a:ext cx="13357499" cy="5533383"/>
          </a:xfrm>
          <a:prstGeom prst="parallelogram">
            <a:avLst/>
          </a:prstGeom>
          <a:solidFill>
            <a:srgbClr val="3D9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26E9AD-0467-4A61-BF27-0C668D247D37}"/>
              </a:ext>
            </a:extLst>
          </p:cNvPr>
          <p:cNvSpPr/>
          <p:nvPr/>
        </p:nvSpPr>
        <p:spPr>
          <a:xfrm>
            <a:off x="-34469" y="641102"/>
            <a:ext cx="12226470" cy="565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717D3E-D3D9-4556-B0F3-2A51351AC656}"/>
              </a:ext>
            </a:extLst>
          </p:cNvPr>
          <p:cNvGrpSpPr/>
          <p:nvPr/>
        </p:nvGrpSpPr>
        <p:grpSpPr>
          <a:xfrm>
            <a:off x="-1756363" y="641102"/>
            <a:ext cx="11752825" cy="943282"/>
            <a:chOff x="1009425" y="649466"/>
            <a:chExt cx="6998970" cy="943282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AB22B3E-EADE-4C79-A8BD-E9E335BA479F}"/>
                </a:ext>
              </a:extLst>
            </p:cNvPr>
            <p:cNvSpPr/>
            <p:nvPr/>
          </p:nvSpPr>
          <p:spPr>
            <a:xfrm>
              <a:off x="1180875" y="834693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601A46B-413B-4E1A-A745-FCF5C2144493}"/>
                </a:ext>
              </a:extLst>
            </p:cNvPr>
            <p:cNvSpPr/>
            <p:nvPr/>
          </p:nvSpPr>
          <p:spPr>
            <a:xfrm>
              <a:off x="1009425" y="649466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rgbClr val="0B7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4217" y="743838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ประวัติผู้แต่ง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3435" y="792437"/>
            <a:ext cx="596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พระบาทสมเด็จพระพุทธเลิศหล้านภาลัย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8CDEE1-2BA5-482B-A3C3-A1F3A181EDBD}"/>
              </a:ext>
            </a:extLst>
          </p:cNvPr>
          <p:cNvGrpSpPr/>
          <p:nvPr/>
        </p:nvGrpSpPr>
        <p:grpSpPr>
          <a:xfrm>
            <a:off x="997023" y="2031831"/>
            <a:ext cx="9970516" cy="523220"/>
            <a:chOff x="997023" y="2031831"/>
            <a:chExt cx="9970516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1525531" y="2031831"/>
              <a:ext cx="94420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-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ทรงเป็นพระมหากษัตริย์พระองค์ที่ ๒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แห่งพระบรมราชวงศ์จักรี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C7B8BB1-65F3-4A11-990C-D643AC25C2DD}"/>
                </a:ext>
              </a:extLst>
            </p:cNvPr>
            <p:cNvSpPr/>
            <p:nvPr/>
          </p:nvSpPr>
          <p:spPr>
            <a:xfrm>
              <a:off x="997023" y="2200606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42A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4A9D57-4AC4-468C-8016-94DACFCA7362}"/>
              </a:ext>
            </a:extLst>
          </p:cNvPr>
          <p:cNvGrpSpPr/>
          <p:nvPr/>
        </p:nvGrpSpPr>
        <p:grpSpPr>
          <a:xfrm>
            <a:off x="997023" y="2746738"/>
            <a:ext cx="8082970" cy="1384995"/>
            <a:chOff x="997023" y="2746738"/>
            <a:chExt cx="8082970" cy="1384995"/>
          </a:xfrm>
        </p:grpSpPr>
        <p:sp>
          <p:nvSpPr>
            <p:cNvPr id="5" name="TextBox 4"/>
            <p:cNvSpPr txBox="1"/>
            <p:nvPr/>
          </p:nvSpPr>
          <p:spPr>
            <a:xfrm>
              <a:off x="1525531" y="2746738"/>
              <a:ext cx="7554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-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เป็นพระราชโอรสพระองค์ที่ ๒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ในพระบาทสมเด็จพระพุทธยอดฟ้าจุฬาโลกมหาราช และสมเด็จพระอมรินทราบรมราชินี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EA5F57F-EE45-442F-88F3-98700EF75B03}"/>
                </a:ext>
              </a:extLst>
            </p:cNvPr>
            <p:cNvSpPr/>
            <p:nvPr/>
          </p:nvSpPr>
          <p:spPr>
            <a:xfrm>
              <a:off x="997023" y="2946311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048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BEFB3D-4634-4BB4-9069-D51473B3CB7C}"/>
              </a:ext>
            </a:extLst>
          </p:cNvPr>
          <p:cNvGrpSpPr/>
          <p:nvPr/>
        </p:nvGrpSpPr>
        <p:grpSpPr>
          <a:xfrm>
            <a:off x="997023" y="4140469"/>
            <a:ext cx="8870094" cy="523220"/>
            <a:chOff x="997023" y="4140469"/>
            <a:chExt cx="8870094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1525531" y="4140469"/>
              <a:ext cx="8341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-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มีพระนามเดิมว่า 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“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ฉิม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”</a:t>
              </a:r>
              <a:endParaRPr lang="th-TH" dirty="0">
                <a:latin typeface="Bai Jamjuree" panose="00000500000000000000" pitchFamily="2" charset="-34"/>
                <a:cs typeface="Bai Jamjuree" panose="00000500000000000000" pitchFamily="2" charset="-34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E4A678D-B403-40EF-B053-34B18CE93AE4}"/>
                </a:ext>
              </a:extLst>
            </p:cNvPr>
            <p:cNvSpPr/>
            <p:nvPr/>
          </p:nvSpPr>
          <p:spPr>
            <a:xfrm>
              <a:off x="997023" y="4344921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1E65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B1F95B-9ADA-4EC8-97A5-97702C034F71}"/>
              </a:ext>
            </a:extLst>
          </p:cNvPr>
          <p:cNvGrpSpPr/>
          <p:nvPr/>
        </p:nvGrpSpPr>
        <p:grpSpPr>
          <a:xfrm>
            <a:off x="997023" y="4853100"/>
            <a:ext cx="8258302" cy="954107"/>
            <a:chOff x="997023" y="4853100"/>
            <a:chExt cx="8258302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525530" y="4853100"/>
              <a:ext cx="77297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-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ทรงพระราชสมภพ เมื่อ พ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.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ศ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.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๒๓๑๐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ที่ตำบลอัมพวา อำเภออัมพวา จังหวัดสมุทรคราม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B925057-AD10-429E-8078-92D73A94C109}"/>
                </a:ext>
              </a:extLst>
            </p:cNvPr>
            <p:cNvSpPr/>
            <p:nvPr/>
          </p:nvSpPr>
          <p:spPr>
            <a:xfrm>
              <a:off x="997023" y="5018927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F96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448E592-C83B-411F-BCEF-DA656466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5383" r="14075" b="13039"/>
          <a:stretch/>
        </p:blipFill>
        <p:spPr>
          <a:xfrm>
            <a:off x="8798421" y="2044079"/>
            <a:ext cx="3105153" cy="4421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85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0463138-81AC-434D-AF21-8E2B433651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C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7B31E16F-0B85-4585-98AA-B76738930E18}"/>
              </a:ext>
            </a:extLst>
          </p:cNvPr>
          <p:cNvSpPr/>
          <p:nvPr/>
        </p:nvSpPr>
        <p:spPr>
          <a:xfrm>
            <a:off x="-1469985" y="167942"/>
            <a:ext cx="11752825" cy="2766692"/>
          </a:xfrm>
          <a:prstGeom prst="parallelogram">
            <a:avLst/>
          </a:prstGeom>
          <a:solidFill>
            <a:srgbClr val="084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00362608-D12B-41BB-BB6E-BEDB24AAA773}"/>
              </a:ext>
            </a:extLst>
          </p:cNvPr>
          <p:cNvSpPr/>
          <p:nvPr/>
        </p:nvSpPr>
        <p:spPr>
          <a:xfrm>
            <a:off x="1271005" y="1173058"/>
            <a:ext cx="13357499" cy="5533383"/>
          </a:xfrm>
          <a:prstGeom prst="parallelogram">
            <a:avLst/>
          </a:prstGeom>
          <a:solidFill>
            <a:srgbClr val="3D9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B747B1-C1CB-4488-B8EE-11840FB50FD2}"/>
              </a:ext>
            </a:extLst>
          </p:cNvPr>
          <p:cNvSpPr/>
          <p:nvPr/>
        </p:nvSpPr>
        <p:spPr>
          <a:xfrm>
            <a:off x="-34469" y="641102"/>
            <a:ext cx="12226470" cy="565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ight Arrow 7"/>
          <p:cNvSpPr/>
          <p:nvPr/>
        </p:nvSpPr>
        <p:spPr>
          <a:xfrm>
            <a:off x="5121457" y="4464356"/>
            <a:ext cx="1356006" cy="671666"/>
          </a:xfrm>
          <a:prstGeom prst="rightArrow">
            <a:avLst/>
          </a:prstGeom>
          <a:solidFill>
            <a:srgbClr val="FC8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22AD75-E0E6-4A4A-A13E-BFD350F0F769}"/>
              </a:ext>
            </a:extLst>
          </p:cNvPr>
          <p:cNvGrpSpPr/>
          <p:nvPr/>
        </p:nvGrpSpPr>
        <p:grpSpPr>
          <a:xfrm>
            <a:off x="636289" y="1666875"/>
            <a:ext cx="11013639" cy="523220"/>
            <a:chOff x="636289" y="1666875"/>
            <a:chExt cx="11013639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1164365" y="1666875"/>
              <a:ext cx="10485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-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เสด็จขึ้นครองราชสมบัติ เมื่อ พ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.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ศ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.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๒๓๕๒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ทรงราชย์อยู่เป็นเวลา ๑๕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ปี 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25E4906-8D89-4E0F-8E6A-B500A894F9CB}"/>
                </a:ext>
              </a:extLst>
            </p:cNvPr>
            <p:cNvSpPr/>
            <p:nvPr/>
          </p:nvSpPr>
          <p:spPr>
            <a:xfrm>
              <a:off x="636289" y="1855649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FBB4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63DF47-420A-4074-A763-A52F41058404}"/>
              </a:ext>
            </a:extLst>
          </p:cNvPr>
          <p:cNvGrpSpPr/>
          <p:nvPr/>
        </p:nvGrpSpPr>
        <p:grpSpPr>
          <a:xfrm>
            <a:off x="636289" y="2486025"/>
            <a:ext cx="10257020" cy="523220"/>
            <a:chOff x="636289" y="2486025"/>
            <a:chExt cx="10257020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1164364" y="2486025"/>
              <a:ext cx="9728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-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เสด็จสวรรคตใน พ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.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ศ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.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๒๓๖๗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รวมสิริพระชนมพรรษา ๕๗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พรรษา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89660B0-F326-40AC-88FE-0207D4FE0F81}"/>
                </a:ext>
              </a:extLst>
            </p:cNvPr>
            <p:cNvSpPr/>
            <p:nvPr/>
          </p:nvSpPr>
          <p:spPr>
            <a:xfrm>
              <a:off x="636289" y="2662960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FFC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72A4DD3-7130-4ACC-AD53-66464FD9F7BA}"/>
              </a:ext>
            </a:extLst>
          </p:cNvPr>
          <p:cNvGrpSpPr/>
          <p:nvPr/>
        </p:nvGrpSpPr>
        <p:grpSpPr>
          <a:xfrm>
            <a:off x="594217" y="3664143"/>
            <a:ext cx="4340361" cy="2450019"/>
            <a:chOff x="594217" y="3664143"/>
            <a:chExt cx="4340361" cy="2450019"/>
          </a:xfrm>
        </p:grpSpPr>
        <p:sp>
          <p:nvSpPr>
            <p:cNvPr id="6" name="TextBox 5"/>
            <p:cNvSpPr txBox="1"/>
            <p:nvPr/>
          </p:nvSpPr>
          <p:spPr>
            <a:xfrm>
              <a:off x="636289" y="3770546"/>
              <a:ext cx="422853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ในรัชสมัยของพระองค์ </a:t>
              </a:r>
              <a:b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</a:b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พระบรมราชชนกได้ทรง</a:t>
              </a:r>
              <a:b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</a:b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พระกรุณาโปรดเกล้าฯ สถาปนาเป็นสมเด็จฯ เจ้าฟ้ากรมหลวงอิศรสุนทร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4E24296-8027-49C6-BD95-2157E9E5B676}"/>
                </a:ext>
              </a:extLst>
            </p:cNvPr>
            <p:cNvSpPr/>
            <p:nvPr/>
          </p:nvSpPr>
          <p:spPr>
            <a:xfrm>
              <a:off x="594217" y="3664143"/>
              <a:ext cx="4340361" cy="2450019"/>
            </a:xfrm>
            <a:prstGeom prst="roundRect">
              <a:avLst>
                <a:gd name="adj" fmla="val 22755"/>
              </a:avLst>
            </a:prstGeom>
            <a:noFill/>
            <a:ln w="57150">
              <a:solidFill>
                <a:srgbClr val="42A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D80624-5705-4BE3-95F7-667EA717728F}"/>
              </a:ext>
            </a:extLst>
          </p:cNvPr>
          <p:cNvGrpSpPr/>
          <p:nvPr/>
        </p:nvGrpSpPr>
        <p:grpSpPr>
          <a:xfrm>
            <a:off x="6585834" y="3664143"/>
            <a:ext cx="4111557" cy="2353172"/>
            <a:chOff x="6585834" y="3664143"/>
            <a:chExt cx="4111557" cy="2353172"/>
          </a:xfrm>
        </p:grpSpPr>
        <p:sp>
          <p:nvSpPr>
            <p:cNvPr id="7" name="Rectangle 6"/>
            <p:cNvSpPr/>
            <p:nvPr/>
          </p:nvSpPr>
          <p:spPr>
            <a:xfrm>
              <a:off x="6585834" y="4107692"/>
              <a:ext cx="411155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ต่อมาได้รับพระราชทาน</a:t>
              </a:r>
              <a:b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</a:br>
              <a:r>
                <a:rPr lang="th-TH" dirty="0" err="1">
                  <a:latin typeface="Bai Jamjuree" panose="00000500000000000000" pitchFamily="2" charset="-34"/>
                  <a:cs typeface="Bai Jamjuree" panose="00000500000000000000" pitchFamily="2" charset="-34"/>
                </a:rPr>
                <a:t>อุป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ราชาภิเษกเป็นกรมพระราชวังบวรสถานมงคล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B8F4661-C550-47C2-A4DB-86A4278FEB86}"/>
                </a:ext>
              </a:extLst>
            </p:cNvPr>
            <p:cNvSpPr/>
            <p:nvPr/>
          </p:nvSpPr>
          <p:spPr>
            <a:xfrm>
              <a:off x="6638544" y="3664143"/>
              <a:ext cx="4058847" cy="2353172"/>
            </a:xfrm>
            <a:prstGeom prst="roundRect">
              <a:avLst>
                <a:gd name="adj" fmla="val 21634"/>
              </a:avLst>
            </a:prstGeom>
            <a:noFill/>
            <a:ln w="57150">
              <a:solidFill>
                <a:srgbClr val="048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2FC24F4-7962-419F-B2B4-8B57DC5927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4EADA7"/>
              </a:clrFrom>
              <a:clrTo>
                <a:srgbClr val="4EAD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16321" r="47941" b="12037"/>
          <a:stretch/>
        </p:blipFill>
        <p:spPr>
          <a:xfrm flipH="1">
            <a:off x="9997198" y="3188184"/>
            <a:ext cx="2402282" cy="31044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682040-78F0-498C-BD6B-BE94334F3E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4EADA7"/>
              </a:clrFrom>
              <a:clrTo>
                <a:srgbClr val="4EAD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9" t="17391" r="15297" b="13108"/>
          <a:stretch/>
        </p:blipFill>
        <p:spPr>
          <a:xfrm flipH="1">
            <a:off x="5172091" y="4530914"/>
            <a:ext cx="1206263" cy="173985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677D20-8536-411F-8C6B-6F02F9EC14F8}"/>
              </a:ext>
            </a:extLst>
          </p:cNvPr>
          <p:cNvGrpSpPr/>
          <p:nvPr/>
        </p:nvGrpSpPr>
        <p:grpSpPr>
          <a:xfrm>
            <a:off x="-1756363" y="641102"/>
            <a:ext cx="11752825" cy="943282"/>
            <a:chOff x="1009425" y="649466"/>
            <a:chExt cx="6998970" cy="94328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4DA4FD3-4BE9-4AB2-8F8A-94425CEC2BD7}"/>
                </a:ext>
              </a:extLst>
            </p:cNvPr>
            <p:cNvSpPr/>
            <p:nvPr/>
          </p:nvSpPr>
          <p:spPr>
            <a:xfrm>
              <a:off x="1180875" y="834693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F5D0AFB-310D-48D1-AC19-A7FAAE3FE873}"/>
                </a:ext>
              </a:extLst>
            </p:cNvPr>
            <p:cNvSpPr/>
            <p:nvPr/>
          </p:nvSpPr>
          <p:spPr>
            <a:xfrm>
              <a:off x="1009425" y="649466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rgbClr val="0B7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07263E9-6934-4D5A-ADE3-F2A9991CD824}"/>
              </a:ext>
            </a:extLst>
          </p:cNvPr>
          <p:cNvSpPr txBox="1"/>
          <p:nvPr/>
        </p:nvSpPr>
        <p:spPr>
          <a:xfrm>
            <a:off x="594217" y="743838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ประวัติผู้แต่ง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A83477-F21F-423B-845E-F21765E3B551}"/>
              </a:ext>
            </a:extLst>
          </p:cNvPr>
          <p:cNvSpPr txBox="1"/>
          <p:nvPr/>
        </p:nvSpPr>
        <p:spPr>
          <a:xfrm>
            <a:off x="3293435" y="792437"/>
            <a:ext cx="596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พระบาทสมเด็จพระพุทธเลิศหล้านภาลัย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3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3BAB94E-A9D7-4DBF-B449-C174A73834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C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7EACB65F-C714-4A0F-ACD5-0A9D4D25388C}"/>
              </a:ext>
            </a:extLst>
          </p:cNvPr>
          <p:cNvSpPr/>
          <p:nvPr/>
        </p:nvSpPr>
        <p:spPr>
          <a:xfrm>
            <a:off x="-1469985" y="167942"/>
            <a:ext cx="11752825" cy="2766692"/>
          </a:xfrm>
          <a:prstGeom prst="parallelogram">
            <a:avLst/>
          </a:prstGeom>
          <a:solidFill>
            <a:srgbClr val="084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E5E06290-E9A2-40FC-B4E0-4C448467F6DC}"/>
              </a:ext>
            </a:extLst>
          </p:cNvPr>
          <p:cNvSpPr/>
          <p:nvPr/>
        </p:nvSpPr>
        <p:spPr>
          <a:xfrm>
            <a:off x="1271005" y="1173058"/>
            <a:ext cx="13357499" cy="5533383"/>
          </a:xfrm>
          <a:prstGeom prst="parallelogram">
            <a:avLst/>
          </a:prstGeom>
          <a:solidFill>
            <a:srgbClr val="3D9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D7ABF8-8D32-4D6F-9671-637EF9D3D391}"/>
              </a:ext>
            </a:extLst>
          </p:cNvPr>
          <p:cNvSpPr/>
          <p:nvPr/>
        </p:nvSpPr>
        <p:spPr>
          <a:xfrm>
            <a:off x="-34469" y="641102"/>
            <a:ext cx="12226470" cy="565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22B0D3-B0A4-40A4-ADEC-EDF7F1349576}"/>
              </a:ext>
            </a:extLst>
          </p:cNvPr>
          <p:cNvGrpSpPr/>
          <p:nvPr/>
        </p:nvGrpSpPr>
        <p:grpSpPr>
          <a:xfrm>
            <a:off x="818854" y="1974115"/>
            <a:ext cx="6984026" cy="1384995"/>
            <a:chOff x="818854" y="1974115"/>
            <a:chExt cx="6984026" cy="1384995"/>
          </a:xfrm>
        </p:grpSpPr>
        <p:sp>
          <p:nvSpPr>
            <p:cNvPr id="4" name="TextBox 3"/>
            <p:cNvSpPr txBox="1"/>
            <p:nvPr/>
          </p:nvSpPr>
          <p:spPr>
            <a:xfrm>
              <a:off x="1358917" y="1974115"/>
              <a:ext cx="64439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-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พระองค์มีพระอัจฉริยภาพทางด้านศิลปะ นาฏยศาสตร์ ดุริยางคศาสตร์ รวมถึงด้านอักษรศาสตร์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4AFFCA8-5F67-429A-8A92-298623B596A2}"/>
                </a:ext>
              </a:extLst>
            </p:cNvPr>
            <p:cNvSpPr/>
            <p:nvPr/>
          </p:nvSpPr>
          <p:spPr>
            <a:xfrm>
              <a:off x="818854" y="2145887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F96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7A2099-AA57-4EEA-9AA9-E0DA91E0FC13}"/>
              </a:ext>
            </a:extLst>
          </p:cNvPr>
          <p:cNvGrpSpPr/>
          <p:nvPr/>
        </p:nvGrpSpPr>
        <p:grpSpPr>
          <a:xfrm>
            <a:off x="818854" y="3841826"/>
            <a:ext cx="7441226" cy="1384995"/>
            <a:chOff x="818854" y="3841826"/>
            <a:chExt cx="7441226" cy="1384995"/>
          </a:xfrm>
        </p:grpSpPr>
        <p:sp>
          <p:nvSpPr>
            <p:cNvPr id="5" name="TextBox 4"/>
            <p:cNvSpPr txBox="1"/>
            <p:nvPr/>
          </p:nvSpPr>
          <p:spPr>
            <a:xfrm>
              <a:off x="1358917" y="3841826"/>
              <a:ext cx="69011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-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พระองค์ทรงวางแบบแผนและฟื้นฟูการแสดงละคร โขน การขับร้องและดนตรี จนเป็นที่นิยมสืบมาจนถึงปัจจุบัน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00A9398-CBB5-4AC9-BDE4-CEB6586A19ED}"/>
                </a:ext>
              </a:extLst>
            </p:cNvPr>
            <p:cNvSpPr/>
            <p:nvPr/>
          </p:nvSpPr>
          <p:spPr>
            <a:xfrm>
              <a:off x="818854" y="4015929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FE7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C2AA81-88EE-4042-BBE7-0D80C1344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44" y="681414"/>
            <a:ext cx="4919068" cy="614883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CAB556-39F8-4303-93C0-4BDF13CD20EF}"/>
              </a:ext>
            </a:extLst>
          </p:cNvPr>
          <p:cNvGrpSpPr/>
          <p:nvPr/>
        </p:nvGrpSpPr>
        <p:grpSpPr>
          <a:xfrm>
            <a:off x="-1756363" y="641102"/>
            <a:ext cx="11752825" cy="943282"/>
            <a:chOff x="1009425" y="649466"/>
            <a:chExt cx="6998970" cy="9432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C83A3EF-6FAC-48CF-89C5-63A449607E4B}"/>
                </a:ext>
              </a:extLst>
            </p:cNvPr>
            <p:cNvSpPr/>
            <p:nvPr/>
          </p:nvSpPr>
          <p:spPr>
            <a:xfrm>
              <a:off x="1180875" y="834693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21CBF97-2E84-4D00-9F1F-6819CCB3FA68}"/>
                </a:ext>
              </a:extLst>
            </p:cNvPr>
            <p:cNvSpPr/>
            <p:nvPr/>
          </p:nvSpPr>
          <p:spPr>
            <a:xfrm>
              <a:off x="1009425" y="649466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rgbClr val="0B7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A1ED48-12DB-494C-9322-02D238BD6A71}"/>
              </a:ext>
            </a:extLst>
          </p:cNvPr>
          <p:cNvSpPr txBox="1"/>
          <p:nvPr/>
        </p:nvSpPr>
        <p:spPr>
          <a:xfrm>
            <a:off x="594217" y="743838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ประวัติผู้แต่ง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452DD5-7E2B-41F1-BFE5-E8832B0DECEB}"/>
              </a:ext>
            </a:extLst>
          </p:cNvPr>
          <p:cNvSpPr txBox="1"/>
          <p:nvPr/>
        </p:nvSpPr>
        <p:spPr>
          <a:xfrm>
            <a:off x="3293435" y="792437"/>
            <a:ext cx="596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พระบาทสมเด็จพระพุทธเลิศหล้านภาลัย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4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97A4DD-E156-4002-9DF9-37EA47DB2E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A64B0D56-6BFA-4FD5-BE18-494BBD2063D2}"/>
              </a:ext>
            </a:extLst>
          </p:cNvPr>
          <p:cNvSpPr/>
          <p:nvPr/>
        </p:nvSpPr>
        <p:spPr>
          <a:xfrm>
            <a:off x="1386416" y="543875"/>
            <a:ext cx="10375900" cy="5905500"/>
          </a:xfrm>
          <a:prstGeom prst="roundRect">
            <a:avLst/>
          </a:prstGeom>
          <a:solidFill>
            <a:srgbClr val="1F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A3EBEC2E-DF33-4336-A985-7E5D2D55D67B}"/>
              </a:ext>
            </a:extLst>
          </p:cNvPr>
          <p:cNvSpPr/>
          <p:nvPr/>
        </p:nvSpPr>
        <p:spPr>
          <a:xfrm>
            <a:off x="279400" y="254000"/>
            <a:ext cx="10784648" cy="5905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594217" y="1688672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Bai Jamjuree" panose="00000500000000000000" pitchFamily="2" charset="-34"/>
                <a:cs typeface="Bai Jamjuree" panose="00000500000000000000" pitchFamily="2" charset="-34"/>
              </a:rPr>
              <a:t>ผลงานทางด้านวรรณคดี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2F7CDA-9B03-4EBE-8ED7-2ED6C204A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446" y="1203249"/>
            <a:ext cx="2745697" cy="343212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E1A1D9-F8DD-4B4D-81A7-EAA179701849}"/>
              </a:ext>
            </a:extLst>
          </p:cNvPr>
          <p:cNvGrpSpPr/>
          <p:nvPr/>
        </p:nvGrpSpPr>
        <p:grpSpPr>
          <a:xfrm>
            <a:off x="385558" y="2316180"/>
            <a:ext cx="7114651" cy="954107"/>
            <a:chOff x="385558" y="2316180"/>
            <a:chExt cx="7114651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127952" y="2316180"/>
              <a:ext cx="63722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บทละครนอก 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: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ไชยเชษฐ์ สังข์ทอง มณีพิชัย </a:t>
              </a:r>
              <a:b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</a:b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                      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ไกรทอง คาวี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4359362-08EB-4EEE-AC7A-694252CD8A46}"/>
                </a:ext>
              </a:extLst>
            </p:cNvPr>
            <p:cNvSpPr/>
            <p:nvPr/>
          </p:nvSpPr>
          <p:spPr>
            <a:xfrm>
              <a:off x="385558" y="2525067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FF7B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68016A-EAC8-46DB-B946-295047144E80}"/>
              </a:ext>
            </a:extLst>
          </p:cNvPr>
          <p:cNvGrpSpPr/>
          <p:nvPr/>
        </p:nvGrpSpPr>
        <p:grpSpPr>
          <a:xfrm>
            <a:off x="385558" y="3180591"/>
            <a:ext cx="5676758" cy="523220"/>
            <a:chOff x="385558" y="3180591"/>
            <a:chExt cx="5676758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1127952" y="3180591"/>
              <a:ext cx="4934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บทละครใน 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  :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อิเหนา รามเกียรติ์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94889F6-96FA-4BE3-8CD8-B10E46BA5E00}"/>
                </a:ext>
              </a:extLst>
            </p:cNvPr>
            <p:cNvSpPr/>
            <p:nvPr/>
          </p:nvSpPr>
          <p:spPr>
            <a:xfrm>
              <a:off x="385558" y="3397198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8A5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04A056-2503-4421-BBF4-A2675A21C4AC}"/>
              </a:ext>
            </a:extLst>
          </p:cNvPr>
          <p:cNvGrpSpPr/>
          <p:nvPr/>
        </p:nvGrpSpPr>
        <p:grpSpPr>
          <a:xfrm>
            <a:off x="385558" y="3780934"/>
            <a:ext cx="6112865" cy="523220"/>
            <a:chOff x="385558" y="3780934"/>
            <a:chExt cx="6112865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1134454" y="3780934"/>
              <a:ext cx="53639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บทเสภา 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       :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ขุนช้างขุนแผน ได้แก่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AF8A483-C900-4E3A-8535-A0220F4274B5}"/>
                </a:ext>
              </a:extLst>
            </p:cNvPr>
            <p:cNvSpPr/>
            <p:nvPr/>
          </p:nvSpPr>
          <p:spPr>
            <a:xfrm>
              <a:off x="385558" y="3978619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705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442B3D-8DE0-4998-9FF5-0385EF58D130}"/>
              </a:ext>
            </a:extLst>
          </p:cNvPr>
          <p:cNvGrpSpPr/>
          <p:nvPr/>
        </p:nvGrpSpPr>
        <p:grpSpPr>
          <a:xfrm>
            <a:off x="1386416" y="4375635"/>
            <a:ext cx="4816628" cy="586199"/>
            <a:chOff x="1386416" y="4375635"/>
            <a:chExt cx="4816628" cy="586199"/>
          </a:xfrm>
        </p:grpSpPr>
        <p:sp>
          <p:nvSpPr>
            <p:cNvPr id="8" name="TextBox 7"/>
            <p:cNvSpPr txBox="1"/>
            <p:nvPr/>
          </p:nvSpPr>
          <p:spPr>
            <a:xfrm>
              <a:off x="1386416" y="4388035"/>
              <a:ext cx="46025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ตอนพลายแก้วเป็นชู้กับนางพิม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909E8AE-ED27-4DD5-A9F2-445B7F2B0975}"/>
                </a:ext>
              </a:extLst>
            </p:cNvPr>
            <p:cNvSpPr/>
            <p:nvPr/>
          </p:nvSpPr>
          <p:spPr>
            <a:xfrm>
              <a:off x="1386416" y="4375635"/>
              <a:ext cx="4816628" cy="58619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A5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A9DA15-2BB1-42BC-9503-3FE3E28CEB0F}"/>
              </a:ext>
            </a:extLst>
          </p:cNvPr>
          <p:cNvGrpSpPr/>
          <p:nvPr/>
        </p:nvGrpSpPr>
        <p:grpSpPr>
          <a:xfrm>
            <a:off x="1386416" y="5014748"/>
            <a:ext cx="4816628" cy="1050815"/>
            <a:chOff x="1386416" y="5014748"/>
            <a:chExt cx="4816628" cy="1050815"/>
          </a:xfrm>
        </p:grpSpPr>
        <p:sp>
          <p:nvSpPr>
            <p:cNvPr id="9" name="TextBox 8"/>
            <p:cNvSpPr txBox="1"/>
            <p:nvPr/>
          </p:nvSpPr>
          <p:spPr>
            <a:xfrm>
              <a:off x="1386416" y="5079018"/>
              <a:ext cx="4677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ตอนขุนแผนขึ้นเรือนขุนช้างและ</a:t>
              </a:r>
              <a:b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</a:b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ได้นางแก้วกิริยา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7B85500-7FF8-4497-8A48-4511A7D760EB}"/>
                </a:ext>
              </a:extLst>
            </p:cNvPr>
            <p:cNvSpPr/>
            <p:nvPr/>
          </p:nvSpPr>
          <p:spPr>
            <a:xfrm>
              <a:off x="1386416" y="5014748"/>
              <a:ext cx="4816628" cy="1050815"/>
            </a:xfrm>
            <a:prstGeom prst="roundRect">
              <a:avLst>
                <a:gd name="adj" fmla="val 27375"/>
              </a:avLst>
            </a:prstGeom>
            <a:noFill/>
            <a:ln w="28575">
              <a:solidFill>
                <a:srgbClr val="758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2DB3F1-76B3-4537-A749-AB78CC113213}"/>
              </a:ext>
            </a:extLst>
          </p:cNvPr>
          <p:cNvGrpSpPr/>
          <p:nvPr/>
        </p:nvGrpSpPr>
        <p:grpSpPr>
          <a:xfrm>
            <a:off x="6266910" y="5014748"/>
            <a:ext cx="4538674" cy="586199"/>
            <a:chOff x="6266910" y="5014748"/>
            <a:chExt cx="4538674" cy="586199"/>
          </a:xfrm>
        </p:grpSpPr>
        <p:sp>
          <p:nvSpPr>
            <p:cNvPr id="11" name="TextBox 10"/>
            <p:cNvSpPr txBox="1"/>
            <p:nvPr/>
          </p:nvSpPr>
          <p:spPr>
            <a:xfrm>
              <a:off x="6266910" y="5077727"/>
              <a:ext cx="44759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ตอนขุนแผนพานางวันทองหนี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1F85568-1125-4523-B53A-7D6DC24C6F5B}"/>
                </a:ext>
              </a:extLst>
            </p:cNvPr>
            <p:cNvSpPr/>
            <p:nvPr/>
          </p:nvSpPr>
          <p:spPr>
            <a:xfrm>
              <a:off x="6266910" y="5014748"/>
              <a:ext cx="4538674" cy="58619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A5CA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872118-76D9-40BE-9FF6-EA5DBE3D3118}"/>
              </a:ext>
            </a:extLst>
          </p:cNvPr>
          <p:cNvGrpSpPr/>
          <p:nvPr/>
        </p:nvGrpSpPr>
        <p:grpSpPr>
          <a:xfrm>
            <a:off x="6266910" y="4375635"/>
            <a:ext cx="4538674" cy="586199"/>
            <a:chOff x="6266910" y="4375635"/>
            <a:chExt cx="4538674" cy="586199"/>
          </a:xfrm>
        </p:grpSpPr>
        <p:sp>
          <p:nvSpPr>
            <p:cNvPr id="10" name="TextBox 9"/>
            <p:cNvSpPr txBox="1"/>
            <p:nvPr/>
          </p:nvSpPr>
          <p:spPr>
            <a:xfrm>
              <a:off x="6266910" y="4388035"/>
              <a:ext cx="3868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ตอนขุนช้างได้นางวันทอง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0E5E792-A370-4A6C-BF78-2F046CD04E02}"/>
                </a:ext>
              </a:extLst>
            </p:cNvPr>
            <p:cNvSpPr/>
            <p:nvPr/>
          </p:nvSpPr>
          <p:spPr>
            <a:xfrm>
              <a:off x="6266910" y="4375635"/>
              <a:ext cx="4538674" cy="58619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705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87666C-9CD0-4294-B4F2-34AC02B68E9C}"/>
              </a:ext>
            </a:extLst>
          </p:cNvPr>
          <p:cNvGrpSpPr/>
          <p:nvPr/>
        </p:nvGrpSpPr>
        <p:grpSpPr>
          <a:xfrm>
            <a:off x="-1756363" y="641102"/>
            <a:ext cx="11752825" cy="943282"/>
            <a:chOff x="1009425" y="649466"/>
            <a:chExt cx="6998970" cy="94328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8E770B8-9D49-4225-B7E2-23E3E08EAE83}"/>
                </a:ext>
              </a:extLst>
            </p:cNvPr>
            <p:cNvSpPr/>
            <p:nvPr/>
          </p:nvSpPr>
          <p:spPr>
            <a:xfrm>
              <a:off x="1180875" y="834693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B5D99AB-1AD2-4013-9572-FEBCFD3C410A}"/>
                </a:ext>
              </a:extLst>
            </p:cNvPr>
            <p:cNvSpPr/>
            <p:nvPr/>
          </p:nvSpPr>
          <p:spPr>
            <a:xfrm>
              <a:off x="1009425" y="649466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rgbClr val="0B7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6411043-6342-4090-BD40-3CB4EC3CD85B}"/>
              </a:ext>
            </a:extLst>
          </p:cNvPr>
          <p:cNvSpPr txBox="1"/>
          <p:nvPr/>
        </p:nvSpPr>
        <p:spPr>
          <a:xfrm>
            <a:off x="594217" y="743838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ประวัติผู้แต่ง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0E3AFF-5F83-4931-9A9A-71FEB6C5D1EE}"/>
              </a:ext>
            </a:extLst>
          </p:cNvPr>
          <p:cNvSpPr txBox="1"/>
          <p:nvPr/>
        </p:nvSpPr>
        <p:spPr>
          <a:xfrm>
            <a:off x="3293435" y="792437"/>
            <a:ext cx="596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พระบาทสมเด็จพระพุทธเลิศหล้านภาลัย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5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E39363-87F3-4F14-A1AC-9F59223580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70997285-DCB2-4F88-81BC-B4FA93A568D9}"/>
              </a:ext>
            </a:extLst>
          </p:cNvPr>
          <p:cNvSpPr/>
          <p:nvPr/>
        </p:nvSpPr>
        <p:spPr>
          <a:xfrm>
            <a:off x="1386416" y="543875"/>
            <a:ext cx="10375900" cy="5905500"/>
          </a:xfrm>
          <a:prstGeom prst="roundRect">
            <a:avLst/>
          </a:prstGeom>
          <a:solidFill>
            <a:srgbClr val="1F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81249F9-7918-484F-9B82-DA18BA445938}"/>
              </a:ext>
            </a:extLst>
          </p:cNvPr>
          <p:cNvSpPr/>
          <p:nvPr/>
        </p:nvSpPr>
        <p:spPr>
          <a:xfrm>
            <a:off x="279400" y="254000"/>
            <a:ext cx="10375900" cy="5905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879483" y="1914378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Bai Jamjuree" panose="00000500000000000000" pitchFamily="2" charset="-34"/>
                <a:cs typeface="Bai Jamjuree" panose="00000500000000000000" pitchFamily="2" charset="-34"/>
              </a:rPr>
              <a:t>ผลงานทางด้านวรรณคดี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51214D-1807-4A63-9688-D6721D2CFB34}"/>
              </a:ext>
            </a:extLst>
          </p:cNvPr>
          <p:cNvGrpSpPr/>
          <p:nvPr/>
        </p:nvGrpSpPr>
        <p:grpSpPr>
          <a:xfrm>
            <a:off x="2807113" y="2714478"/>
            <a:ext cx="6057663" cy="523220"/>
            <a:chOff x="2807113" y="2714478"/>
            <a:chExt cx="6057663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3577751" y="2714478"/>
              <a:ext cx="52870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กาพย์ 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: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กาพย์เห่ชมเครื่องคาวหวาน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FCA2078-9263-407B-A531-AE4320D80A00}"/>
                </a:ext>
              </a:extLst>
            </p:cNvPr>
            <p:cNvSpPr/>
            <p:nvPr/>
          </p:nvSpPr>
          <p:spPr>
            <a:xfrm>
              <a:off x="2807113" y="2967094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FF7B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1BB159-B6FF-47BF-8FAD-40427B4FBB66}"/>
              </a:ext>
            </a:extLst>
          </p:cNvPr>
          <p:cNvGrpSpPr/>
          <p:nvPr/>
        </p:nvGrpSpPr>
        <p:grpSpPr>
          <a:xfrm>
            <a:off x="2807113" y="3397905"/>
            <a:ext cx="5789961" cy="523220"/>
            <a:chOff x="2807113" y="3397905"/>
            <a:chExt cx="5789961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3577751" y="3397905"/>
              <a:ext cx="50193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บทพากย์รามเกียรติ์ ๔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ตอน ได้แก่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4774D-2A27-4B5A-BF87-C7528A446C45}"/>
                </a:ext>
              </a:extLst>
            </p:cNvPr>
            <p:cNvSpPr/>
            <p:nvPr/>
          </p:nvSpPr>
          <p:spPr>
            <a:xfrm>
              <a:off x="2807113" y="3626243"/>
              <a:ext cx="770638" cy="1637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8A5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09C60D-54D9-4CAB-9306-1DFC481DA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70007" y="1136909"/>
            <a:ext cx="5072067" cy="540969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F1EF596-264C-48A9-AC3C-196F52A2C7C1}"/>
              </a:ext>
            </a:extLst>
          </p:cNvPr>
          <p:cNvGrpSpPr/>
          <p:nvPr/>
        </p:nvGrpSpPr>
        <p:grpSpPr>
          <a:xfrm>
            <a:off x="3824315" y="4175125"/>
            <a:ext cx="2305824" cy="523220"/>
            <a:chOff x="3824315" y="4175125"/>
            <a:chExt cx="2305824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4045914" y="4175125"/>
              <a:ext cx="20842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ตอนนางลอย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61AFFD4-1401-40C4-898A-E26607A66902}"/>
                </a:ext>
              </a:extLst>
            </p:cNvPr>
            <p:cNvSpPr/>
            <p:nvPr/>
          </p:nvSpPr>
          <p:spPr>
            <a:xfrm rot="2700000">
              <a:off x="3826318" y="4383101"/>
              <a:ext cx="159793" cy="163799"/>
            </a:xfrm>
            <a:prstGeom prst="roundRect">
              <a:avLst>
                <a:gd name="adj" fmla="val 32298"/>
              </a:avLst>
            </a:prstGeom>
            <a:solidFill>
              <a:schemeClr val="bg1"/>
            </a:solidFill>
            <a:ln w="57150">
              <a:solidFill>
                <a:srgbClr val="8A5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1F2108-36E4-45BB-89BF-1928391AA71A}"/>
              </a:ext>
            </a:extLst>
          </p:cNvPr>
          <p:cNvGrpSpPr/>
          <p:nvPr/>
        </p:nvGrpSpPr>
        <p:grpSpPr>
          <a:xfrm>
            <a:off x="3824316" y="4937756"/>
            <a:ext cx="2272159" cy="523220"/>
            <a:chOff x="3824316" y="4937756"/>
            <a:chExt cx="2272159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4045914" y="4937756"/>
              <a:ext cx="2050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ตอนเอราวัณ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C16F806-C56F-4312-BE63-DA82EF8FECAE}"/>
                </a:ext>
              </a:extLst>
            </p:cNvPr>
            <p:cNvSpPr/>
            <p:nvPr/>
          </p:nvSpPr>
          <p:spPr>
            <a:xfrm rot="2700000">
              <a:off x="3826319" y="5117467"/>
              <a:ext cx="159793" cy="163799"/>
            </a:xfrm>
            <a:prstGeom prst="roundRect">
              <a:avLst>
                <a:gd name="adj" fmla="val 32298"/>
              </a:avLst>
            </a:prstGeom>
            <a:solidFill>
              <a:schemeClr val="bg1"/>
            </a:solidFill>
            <a:ln w="57150">
              <a:solidFill>
                <a:srgbClr val="8A5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1DB6E7-8EAD-4AC7-96A8-9CBE17876B61}"/>
              </a:ext>
            </a:extLst>
          </p:cNvPr>
          <p:cNvGrpSpPr/>
          <p:nvPr/>
        </p:nvGrpSpPr>
        <p:grpSpPr>
          <a:xfrm>
            <a:off x="7163089" y="4175125"/>
            <a:ext cx="2299767" cy="523220"/>
            <a:chOff x="7163089" y="4175125"/>
            <a:chExt cx="2299767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7325732" y="4175125"/>
              <a:ext cx="2137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ตอนนาคบาศ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B3CFD9D-DF50-4949-BE34-26CD41B24DCF}"/>
                </a:ext>
              </a:extLst>
            </p:cNvPr>
            <p:cNvSpPr/>
            <p:nvPr/>
          </p:nvSpPr>
          <p:spPr>
            <a:xfrm rot="2700000">
              <a:off x="7165092" y="4383101"/>
              <a:ext cx="159793" cy="163799"/>
            </a:xfrm>
            <a:prstGeom prst="roundRect">
              <a:avLst>
                <a:gd name="adj" fmla="val 32298"/>
              </a:avLst>
            </a:prstGeom>
            <a:solidFill>
              <a:schemeClr val="bg1"/>
            </a:solidFill>
            <a:ln w="57150">
              <a:solidFill>
                <a:srgbClr val="8A5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1B9ACF-7F32-4452-BBBB-295E0FE179FB}"/>
              </a:ext>
            </a:extLst>
          </p:cNvPr>
          <p:cNvGrpSpPr/>
          <p:nvPr/>
        </p:nvGrpSpPr>
        <p:grpSpPr>
          <a:xfrm>
            <a:off x="7163090" y="4940115"/>
            <a:ext cx="2705326" cy="523220"/>
            <a:chOff x="7163090" y="4940115"/>
            <a:chExt cx="2705326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7325732" y="4940115"/>
              <a:ext cx="2542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ตอนพรหมาสตร์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E2768E7-BBCD-4CCA-9850-9DF540BEACE2}"/>
                </a:ext>
              </a:extLst>
            </p:cNvPr>
            <p:cNvSpPr/>
            <p:nvPr/>
          </p:nvSpPr>
          <p:spPr>
            <a:xfrm rot="2700000">
              <a:off x="7165093" y="5117467"/>
              <a:ext cx="159793" cy="163799"/>
            </a:xfrm>
            <a:prstGeom prst="roundRect">
              <a:avLst>
                <a:gd name="adj" fmla="val 32298"/>
              </a:avLst>
            </a:prstGeom>
            <a:solidFill>
              <a:schemeClr val="bg1"/>
            </a:solidFill>
            <a:ln w="57150">
              <a:solidFill>
                <a:srgbClr val="8A5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7EA384-8E7A-44BD-964E-2BE488004058}"/>
              </a:ext>
            </a:extLst>
          </p:cNvPr>
          <p:cNvGrpSpPr/>
          <p:nvPr/>
        </p:nvGrpSpPr>
        <p:grpSpPr>
          <a:xfrm>
            <a:off x="-1756363" y="641102"/>
            <a:ext cx="11752825" cy="943282"/>
            <a:chOff x="1009425" y="649466"/>
            <a:chExt cx="6998970" cy="94328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6D754AF-14B6-4CC5-8E9C-847EDF388DC8}"/>
                </a:ext>
              </a:extLst>
            </p:cNvPr>
            <p:cNvSpPr/>
            <p:nvPr/>
          </p:nvSpPr>
          <p:spPr>
            <a:xfrm>
              <a:off x="1180875" y="834693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6D56814-AEA6-4229-A82D-0A204F328AA6}"/>
                </a:ext>
              </a:extLst>
            </p:cNvPr>
            <p:cNvSpPr/>
            <p:nvPr/>
          </p:nvSpPr>
          <p:spPr>
            <a:xfrm>
              <a:off x="1009425" y="649466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rgbClr val="0B7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89B7D9A-634F-4B29-8353-361615C03927}"/>
              </a:ext>
            </a:extLst>
          </p:cNvPr>
          <p:cNvSpPr txBox="1"/>
          <p:nvPr/>
        </p:nvSpPr>
        <p:spPr>
          <a:xfrm>
            <a:off x="594217" y="743838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ประวัติผู้แต่ง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2BE1AA-FB7D-4826-A633-78FAD20A00C8}"/>
              </a:ext>
            </a:extLst>
          </p:cNvPr>
          <p:cNvSpPr txBox="1"/>
          <p:nvPr/>
        </p:nvSpPr>
        <p:spPr>
          <a:xfrm>
            <a:off x="3293435" y="792437"/>
            <a:ext cx="596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พระบาทสมเด็จพระพุทธเลิศหล้านภาลัย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9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F5C5AD-4021-4628-9F98-570297648D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1E5EB945-121B-4BBC-9DA9-90BC869A48EA}"/>
              </a:ext>
            </a:extLst>
          </p:cNvPr>
          <p:cNvSpPr/>
          <p:nvPr/>
        </p:nvSpPr>
        <p:spPr>
          <a:xfrm>
            <a:off x="1386416" y="543875"/>
            <a:ext cx="10375900" cy="5905500"/>
          </a:xfrm>
          <a:prstGeom prst="roundRect">
            <a:avLst/>
          </a:prstGeom>
          <a:solidFill>
            <a:srgbClr val="1F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AD059B81-440A-4F01-99D8-31601FDD0A1B}"/>
              </a:ext>
            </a:extLst>
          </p:cNvPr>
          <p:cNvSpPr/>
          <p:nvPr/>
        </p:nvSpPr>
        <p:spPr>
          <a:xfrm>
            <a:off x="279399" y="254000"/>
            <a:ext cx="10815575" cy="5905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479B98-B934-41BC-9B64-DB5AF5109D08}"/>
              </a:ext>
            </a:extLst>
          </p:cNvPr>
          <p:cNvGrpSpPr/>
          <p:nvPr/>
        </p:nvGrpSpPr>
        <p:grpSpPr>
          <a:xfrm>
            <a:off x="685800" y="2091398"/>
            <a:ext cx="7223760" cy="1742765"/>
            <a:chOff x="685800" y="2091398"/>
            <a:chExt cx="7223760" cy="174276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21F1618-DB5B-4C0C-9951-D9D7808430D2}"/>
                </a:ext>
              </a:extLst>
            </p:cNvPr>
            <p:cNvSpPr/>
            <p:nvPr/>
          </p:nvSpPr>
          <p:spPr>
            <a:xfrm>
              <a:off x="685800" y="2091398"/>
              <a:ext cx="7223760" cy="1742765"/>
            </a:xfrm>
            <a:prstGeom prst="roundRect">
              <a:avLst/>
            </a:prstGeom>
            <a:solidFill>
              <a:srgbClr val="A5C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87980" y="2258175"/>
              <a:ext cx="6880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ด้วยผลงานที่ประจักษ์ในด้านภาษา ศิลปะ และวัฒนธรรม เนื่องในโอกาสครบรอบ ๒๐๐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ปีแห่งการพระราชสมภพ เมื่อ พ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.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ศ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.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๒๕๑๑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883586-8303-412B-B01F-D977376678EC}"/>
              </a:ext>
            </a:extLst>
          </p:cNvPr>
          <p:cNvGrpSpPr/>
          <p:nvPr/>
        </p:nvGrpSpPr>
        <p:grpSpPr>
          <a:xfrm>
            <a:off x="1946514" y="4184478"/>
            <a:ext cx="8049948" cy="1742765"/>
            <a:chOff x="1946514" y="4184478"/>
            <a:chExt cx="8049948" cy="1742765"/>
          </a:xfrm>
        </p:grpSpPr>
        <p:sp>
          <p:nvSpPr>
            <p:cNvPr id="5" name="TextBox 4"/>
            <p:cNvSpPr txBox="1"/>
            <p:nvPr/>
          </p:nvSpPr>
          <p:spPr>
            <a:xfrm>
              <a:off x="1946514" y="4316961"/>
              <a:ext cx="80499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องค์การการศึกษาวิทยาศาสตร์และวัฒนธรรมแห่งสหประชาชาติหรือยูเนสโก (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UNESCO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) จึงยกย่องและเทิดพระเกียรติพระองค์ในฐานะบุคคลสำคัญของโลก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13594C-FB2C-43BB-AC3C-B2E2583AEAA5}"/>
                </a:ext>
              </a:extLst>
            </p:cNvPr>
            <p:cNvSpPr/>
            <p:nvPr/>
          </p:nvSpPr>
          <p:spPr>
            <a:xfrm>
              <a:off x="1946514" y="4184478"/>
              <a:ext cx="7974726" cy="1742765"/>
            </a:xfrm>
            <a:prstGeom prst="roundRect">
              <a:avLst/>
            </a:prstGeom>
            <a:noFill/>
            <a:ln w="76200">
              <a:solidFill>
                <a:srgbClr val="A5CA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F95D4D0-97BD-46C2-927F-7F536AD40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80" y="1203249"/>
            <a:ext cx="2745697" cy="343212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8B04CBE-4E8B-435F-A148-D25C6A2F41F9}"/>
              </a:ext>
            </a:extLst>
          </p:cNvPr>
          <p:cNvGrpSpPr/>
          <p:nvPr/>
        </p:nvGrpSpPr>
        <p:grpSpPr>
          <a:xfrm>
            <a:off x="-1756363" y="641102"/>
            <a:ext cx="11752825" cy="943282"/>
            <a:chOff x="1009425" y="649466"/>
            <a:chExt cx="6998970" cy="94328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145E0D0-3291-40DB-88B7-A7AC85A749FC}"/>
                </a:ext>
              </a:extLst>
            </p:cNvPr>
            <p:cNvSpPr/>
            <p:nvPr/>
          </p:nvSpPr>
          <p:spPr>
            <a:xfrm>
              <a:off x="1180875" y="834693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4EB3504-0889-4A7D-95E3-3D140D33494F}"/>
                </a:ext>
              </a:extLst>
            </p:cNvPr>
            <p:cNvSpPr/>
            <p:nvPr/>
          </p:nvSpPr>
          <p:spPr>
            <a:xfrm>
              <a:off x="1009425" y="649466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rgbClr val="0B7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B373F29-1AC5-48FA-855F-C523B4564DCE}"/>
              </a:ext>
            </a:extLst>
          </p:cNvPr>
          <p:cNvSpPr txBox="1"/>
          <p:nvPr/>
        </p:nvSpPr>
        <p:spPr>
          <a:xfrm>
            <a:off x="594217" y="743838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ประวัติผู้แต่ง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619AFC-B0B4-4B22-B5E4-83E2162F2816}"/>
              </a:ext>
            </a:extLst>
          </p:cNvPr>
          <p:cNvSpPr txBox="1"/>
          <p:nvPr/>
        </p:nvSpPr>
        <p:spPr>
          <a:xfrm>
            <a:off x="3293435" y="792437"/>
            <a:ext cx="596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พระบาทสมเด็จพระพุทธเลิศหล้านภาลัย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7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D7733C-B528-40E8-BA76-509CEBB20A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57DEAA1-065C-4276-A142-E7268FAC7719}"/>
              </a:ext>
            </a:extLst>
          </p:cNvPr>
          <p:cNvSpPr/>
          <p:nvPr/>
        </p:nvSpPr>
        <p:spPr>
          <a:xfrm>
            <a:off x="1386416" y="543875"/>
            <a:ext cx="10375900" cy="5905500"/>
          </a:xfrm>
          <a:prstGeom prst="roundRect">
            <a:avLst/>
          </a:prstGeom>
          <a:solidFill>
            <a:srgbClr val="1F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9B4901D-983D-4916-9F2A-E32B51DDB5BA}"/>
              </a:ext>
            </a:extLst>
          </p:cNvPr>
          <p:cNvSpPr/>
          <p:nvPr/>
        </p:nvSpPr>
        <p:spPr>
          <a:xfrm>
            <a:off x="279400" y="254000"/>
            <a:ext cx="10375900" cy="5905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8E10C-FB2C-4465-ADCB-8B60A5F6F965}"/>
              </a:ext>
            </a:extLst>
          </p:cNvPr>
          <p:cNvGrpSpPr/>
          <p:nvPr/>
        </p:nvGrpSpPr>
        <p:grpSpPr>
          <a:xfrm>
            <a:off x="669439" y="1988270"/>
            <a:ext cx="7974726" cy="604986"/>
            <a:chOff x="669439" y="1988270"/>
            <a:chExt cx="7974726" cy="604986"/>
          </a:xfrm>
        </p:grpSpPr>
        <p:sp>
          <p:nvSpPr>
            <p:cNvPr id="4" name="TextBox 3"/>
            <p:cNvSpPr txBox="1"/>
            <p:nvPr/>
          </p:nvSpPr>
          <p:spPr>
            <a:xfrm>
              <a:off x="1178915" y="2070036"/>
              <a:ext cx="6880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นับเป็นกวีเอกของโลกคนที่ ๓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ของประเทศไทย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73A0C84-0712-4292-9D40-9197E8A2743C}"/>
                </a:ext>
              </a:extLst>
            </p:cNvPr>
            <p:cNvSpPr/>
            <p:nvPr/>
          </p:nvSpPr>
          <p:spPr>
            <a:xfrm>
              <a:off x="669439" y="1988270"/>
              <a:ext cx="7974726" cy="600247"/>
            </a:xfrm>
            <a:prstGeom prst="roundRect">
              <a:avLst/>
            </a:prstGeom>
            <a:noFill/>
            <a:ln w="76200">
              <a:solidFill>
                <a:srgbClr val="0B75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623F6D-0DF9-458C-8F19-0FC7434589E8}"/>
              </a:ext>
            </a:extLst>
          </p:cNvPr>
          <p:cNvGrpSpPr/>
          <p:nvPr/>
        </p:nvGrpSpPr>
        <p:grpSpPr>
          <a:xfrm>
            <a:off x="800490" y="2623535"/>
            <a:ext cx="6155386" cy="4212942"/>
            <a:chOff x="800490" y="2623535"/>
            <a:chExt cx="6155386" cy="42129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B95014-CE6A-47B0-A5A0-8D70DDDD6129}"/>
                </a:ext>
              </a:extLst>
            </p:cNvPr>
            <p:cNvGrpSpPr/>
            <p:nvPr/>
          </p:nvGrpSpPr>
          <p:grpSpPr>
            <a:xfrm>
              <a:off x="800490" y="2623535"/>
              <a:ext cx="6155386" cy="4212942"/>
              <a:chOff x="4656881" y="2185137"/>
              <a:chExt cx="6155386" cy="4212942"/>
            </a:xfrm>
          </p:grpSpPr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59E1CB73-968E-45B2-9288-0566BECF0C2E}"/>
                  </a:ext>
                </a:extLst>
              </p:cNvPr>
              <p:cNvSpPr/>
              <p:nvPr/>
            </p:nvSpPr>
            <p:spPr>
              <a:xfrm>
                <a:off x="4656881" y="2442014"/>
                <a:ext cx="6155386" cy="2912571"/>
              </a:xfrm>
              <a:custGeom>
                <a:avLst/>
                <a:gdLst>
                  <a:gd name="connsiteX0" fmla="*/ 0 w 6096000"/>
                  <a:gd name="connsiteY0" fmla="*/ 0 h 2946061"/>
                  <a:gd name="connsiteX1" fmla="*/ 6096000 w 6096000"/>
                  <a:gd name="connsiteY1" fmla="*/ 0 h 2946061"/>
                  <a:gd name="connsiteX2" fmla="*/ 6096000 w 6096000"/>
                  <a:gd name="connsiteY2" fmla="*/ 2946061 h 2946061"/>
                  <a:gd name="connsiteX3" fmla="*/ 0 w 6096000"/>
                  <a:gd name="connsiteY3" fmla="*/ 2946061 h 2946061"/>
                  <a:gd name="connsiteX4" fmla="*/ 0 w 6096000"/>
                  <a:gd name="connsiteY4" fmla="*/ 0 h 2946061"/>
                  <a:gd name="connsiteX0" fmla="*/ 0 w 6385367"/>
                  <a:gd name="connsiteY0" fmla="*/ 243069 h 3189130"/>
                  <a:gd name="connsiteX1" fmla="*/ 6385367 w 6385367"/>
                  <a:gd name="connsiteY1" fmla="*/ 0 h 3189130"/>
                  <a:gd name="connsiteX2" fmla="*/ 6096000 w 6385367"/>
                  <a:gd name="connsiteY2" fmla="*/ 3189130 h 3189130"/>
                  <a:gd name="connsiteX3" fmla="*/ 0 w 6385367"/>
                  <a:gd name="connsiteY3" fmla="*/ 3189130 h 3189130"/>
                  <a:gd name="connsiteX4" fmla="*/ 0 w 6385367"/>
                  <a:gd name="connsiteY4" fmla="*/ 243069 h 3189130"/>
                  <a:gd name="connsiteX0" fmla="*/ 0 w 6385367"/>
                  <a:gd name="connsiteY0" fmla="*/ 243069 h 3189130"/>
                  <a:gd name="connsiteX1" fmla="*/ 6385367 w 6385367"/>
                  <a:gd name="connsiteY1" fmla="*/ 0 h 3189130"/>
                  <a:gd name="connsiteX2" fmla="*/ 5922380 w 6385367"/>
                  <a:gd name="connsiteY2" fmla="*/ 2957637 h 3189130"/>
                  <a:gd name="connsiteX3" fmla="*/ 0 w 6385367"/>
                  <a:gd name="connsiteY3" fmla="*/ 3189130 h 3189130"/>
                  <a:gd name="connsiteX4" fmla="*/ 0 w 6385367"/>
                  <a:gd name="connsiteY4" fmla="*/ 243069 h 3189130"/>
                  <a:gd name="connsiteX0" fmla="*/ 0 w 6385367"/>
                  <a:gd name="connsiteY0" fmla="*/ 243069 h 3339601"/>
                  <a:gd name="connsiteX1" fmla="*/ 6385367 w 6385367"/>
                  <a:gd name="connsiteY1" fmla="*/ 0 h 3339601"/>
                  <a:gd name="connsiteX2" fmla="*/ 6038127 w 6385367"/>
                  <a:gd name="connsiteY2" fmla="*/ 3339601 h 3339601"/>
                  <a:gd name="connsiteX3" fmla="*/ 0 w 6385367"/>
                  <a:gd name="connsiteY3" fmla="*/ 3189130 h 3339601"/>
                  <a:gd name="connsiteX4" fmla="*/ 0 w 6385367"/>
                  <a:gd name="connsiteY4" fmla="*/ 243069 h 3339601"/>
                  <a:gd name="connsiteX0" fmla="*/ 46299 w 6431666"/>
                  <a:gd name="connsiteY0" fmla="*/ 243069 h 3339601"/>
                  <a:gd name="connsiteX1" fmla="*/ 6431666 w 6431666"/>
                  <a:gd name="connsiteY1" fmla="*/ 0 h 3339601"/>
                  <a:gd name="connsiteX2" fmla="*/ 6084426 w 6431666"/>
                  <a:gd name="connsiteY2" fmla="*/ 3339601 h 3339601"/>
                  <a:gd name="connsiteX3" fmla="*/ 0 w 6431666"/>
                  <a:gd name="connsiteY3" fmla="*/ 2957637 h 3339601"/>
                  <a:gd name="connsiteX4" fmla="*/ 46299 w 6431666"/>
                  <a:gd name="connsiteY4" fmla="*/ 243069 h 3339601"/>
                  <a:gd name="connsiteX0" fmla="*/ 0 w 6443240"/>
                  <a:gd name="connsiteY0" fmla="*/ 324092 h 3339601"/>
                  <a:gd name="connsiteX1" fmla="*/ 6443240 w 6443240"/>
                  <a:gd name="connsiteY1" fmla="*/ 0 h 3339601"/>
                  <a:gd name="connsiteX2" fmla="*/ 6096000 w 6443240"/>
                  <a:gd name="connsiteY2" fmla="*/ 3339601 h 3339601"/>
                  <a:gd name="connsiteX3" fmla="*/ 11574 w 6443240"/>
                  <a:gd name="connsiteY3" fmla="*/ 2957637 h 3339601"/>
                  <a:gd name="connsiteX4" fmla="*/ 0 w 6443240"/>
                  <a:gd name="connsiteY4" fmla="*/ 324092 h 3339601"/>
                  <a:gd name="connsiteX0" fmla="*/ 0 w 6443240"/>
                  <a:gd name="connsiteY0" fmla="*/ 324092 h 3131256"/>
                  <a:gd name="connsiteX1" fmla="*/ 6443240 w 6443240"/>
                  <a:gd name="connsiteY1" fmla="*/ 0 h 3131256"/>
                  <a:gd name="connsiteX2" fmla="*/ 6061276 w 6443240"/>
                  <a:gd name="connsiteY2" fmla="*/ 3131256 h 3131256"/>
                  <a:gd name="connsiteX3" fmla="*/ 11574 w 6443240"/>
                  <a:gd name="connsiteY3" fmla="*/ 2957637 h 3131256"/>
                  <a:gd name="connsiteX4" fmla="*/ 0 w 6443240"/>
                  <a:gd name="connsiteY4" fmla="*/ 324092 h 313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3240" h="3131256">
                    <a:moveTo>
                      <a:pt x="0" y="324092"/>
                    </a:moveTo>
                    <a:lnTo>
                      <a:pt x="6443240" y="0"/>
                    </a:lnTo>
                    <a:lnTo>
                      <a:pt x="6061276" y="3131256"/>
                    </a:lnTo>
                    <a:lnTo>
                      <a:pt x="11574" y="2957637"/>
                    </a:lnTo>
                    <a:lnTo>
                      <a:pt x="0" y="324092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BF305B-38B6-4658-A9B4-4A9FEFEF9BFC}"/>
                  </a:ext>
                </a:extLst>
              </p:cNvPr>
              <p:cNvSpPr txBox="1"/>
              <p:nvPr/>
            </p:nvSpPr>
            <p:spPr>
              <a:xfrm>
                <a:off x="4723771" y="2185137"/>
                <a:ext cx="893323" cy="157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9600" b="1" dirty="0">
                    <a:solidFill>
                      <a:srgbClr val="084C5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ai Jamjuree" panose="00000500000000000000" pitchFamily="2" charset="-34"/>
                  </a:rPr>
                  <a:t>“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101E5A-22BA-45D0-99EE-0B128492514A}"/>
                  </a:ext>
                </a:extLst>
              </p:cNvPr>
              <p:cNvSpPr txBox="1"/>
              <p:nvPr/>
            </p:nvSpPr>
            <p:spPr>
              <a:xfrm>
                <a:off x="9604511" y="4828419"/>
                <a:ext cx="87575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9600" b="1" dirty="0">
                    <a:solidFill>
                      <a:srgbClr val="084C5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ai Jamjuree" panose="00000500000000000000" pitchFamily="2" charset="-34"/>
                  </a:rPr>
                  <a:t>”</a:t>
                </a:r>
                <a:endParaRPr lang="en-US" sz="9600" dirty="0">
                  <a:solidFill>
                    <a:srgbClr val="084C59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177685" y="3542973"/>
              <a:ext cx="523199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รัฐบาลไทยสมัยนั้นจึงได้กำหนดให้วันคล้ายวันพระราชสมภพ คือ วันที่ ๒๔</a:t>
              </a:r>
              <a:r>
                <a:rPr lang="en-US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 </a:t>
              </a:r>
              <a:r>
                <a:rPr lang="th-TH" dirty="0">
                  <a:latin typeface="Bai Jamjuree" panose="00000500000000000000" pitchFamily="2" charset="-34"/>
                  <a:cs typeface="Bai Jamjuree" panose="00000500000000000000" pitchFamily="2" charset="-34"/>
                </a:rPr>
                <a:t>กุมภาพันธ์ของทุกปี เป็นวันศิลปินแห่งชาติ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81C57B-4BD7-455B-90A8-B95CE21D8252}"/>
              </a:ext>
            </a:extLst>
          </p:cNvPr>
          <p:cNvGrpSpPr/>
          <p:nvPr/>
        </p:nvGrpSpPr>
        <p:grpSpPr>
          <a:xfrm>
            <a:off x="-1756363" y="641102"/>
            <a:ext cx="11752825" cy="943282"/>
            <a:chOff x="1009425" y="649466"/>
            <a:chExt cx="6998970" cy="94328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9F26A27-D924-4383-8101-BC5DC46809F1}"/>
                </a:ext>
              </a:extLst>
            </p:cNvPr>
            <p:cNvSpPr/>
            <p:nvPr/>
          </p:nvSpPr>
          <p:spPr>
            <a:xfrm>
              <a:off x="1180875" y="834693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9476B1C-F2CA-4811-84B1-609334B4418D}"/>
                </a:ext>
              </a:extLst>
            </p:cNvPr>
            <p:cNvSpPr/>
            <p:nvPr/>
          </p:nvSpPr>
          <p:spPr>
            <a:xfrm>
              <a:off x="1009425" y="649466"/>
              <a:ext cx="6827520" cy="758055"/>
            </a:xfrm>
            <a:prstGeom prst="roundRect">
              <a:avLst>
                <a:gd name="adj" fmla="val 50000"/>
              </a:avLst>
            </a:prstGeom>
            <a:solidFill>
              <a:srgbClr val="0B7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C64E12F-9054-47F2-B24C-EB3CBDCB73ED}"/>
              </a:ext>
            </a:extLst>
          </p:cNvPr>
          <p:cNvSpPr txBox="1"/>
          <p:nvPr/>
        </p:nvSpPr>
        <p:spPr>
          <a:xfrm>
            <a:off x="594217" y="743838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ประวัติผู้แต่ง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F52998-187E-45A9-ACED-8F2303D7544A}"/>
              </a:ext>
            </a:extLst>
          </p:cNvPr>
          <p:cNvSpPr txBox="1"/>
          <p:nvPr/>
        </p:nvSpPr>
        <p:spPr>
          <a:xfrm>
            <a:off x="3293435" y="792437"/>
            <a:ext cx="596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พระบาทสมเด็จพระพุทธเลิศหล้านภาลัย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A8507-8014-4067-A44E-75C54501F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9" b="99944" l="9979" r="89979">
                        <a14:foregroundMark x1="56110" y1="30891" x2="51036" y2="33427"/>
                        <a14:foregroundMark x1="51036" y1="33427" x2="47526" y2="28016"/>
                        <a14:foregroundMark x1="47526" y1="28016" x2="47653" y2="25479"/>
                        <a14:foregroundMark x1="69429" y1="31398" x2="61945" y2="41375"/>
                        <a14:foregroundMark x1="70063" y1="25986" x2="70190" y2="34949"/>
                        <a14:foregroundMark x1="61564" y1="22604" x2="56068" y2="21477"/>
                        <a14:foregroundMark x1="56068" y1="21477" x2="57505" y2="14374"/>
                        <a14:foregroundMark x1="57505" y1="14374" x2="61522" y2="18997"/>
                        <a14:foregroundMark x1="61522" y1="18997" x2="61057" y2="20913"/>
                        <a14:foregroundMark x1="57505" y1="4735" x2="64736" y2="7441"/>
                        <a14:foregroundMark x1="64101" y1="20744" x2="64101" y2="24295"/>
                        <a14:foregroundMark x1="51924" y1="25817" x2="54080" y2="33089"/>
                        <a14:foregroundMark x1="46258" y1="85062" x2="43129" y2="90643"/>
                        <a14:foregroundMark x1="43129" y1="90643" x2="43721" y2="97971"/>
                        <a14:foregroundMark x1="43721" y1="97971" x2="49091" y2="99098"/>
                        <a14:foregroundMark x1="49091" y1="99098" x2="54841" y2="98534"/>
                        <a14:foregroundMark x1="54841" y1="98534" x2="59323" y2="94025"/>
                        <a14:foregroundMark x1="59323" y1="94025" x2="65455" y2="94025"/>
                        <a14:foregroundMark x1="65455" y1="94025" x2="68161" y2="89459"/>
                        <a14:foregroundMark x1="37505" y1="98591" x2="43467" y2="98253"/>
                        <a14:foregroundMark x1="43467" y1="98253" x2="48922" y2="98253"/>
                        <a14:foregroundMark x1="48922" y1="98253" x2="54419" y2="98083"/>
                        <a14:foregroundMark x1="54419" y1="98083" x2="57252" y2="98591"/>
                        <a14:foregroundMark x1="25877" y1="95885" x2="28499" y2="74408"/>
                        <a14:foregroundMark x1="28499" y1="74408" x2="30909" y2="68377"/>
                        <a14:foregroundMark x1="30655" y1="67531" x2="30529" y2="69729"/>
                        <a14:foregroundMark x1="26765" y1="96731" x2="28414" y2="99944"/>
                        <a14:foregroundMark x1="32939" y1="99605" x2="32939" y2="99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47" y="858989"/>
            <a:ext cx="7452797" cy="5590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3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5.2|9.5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6.1|9.6|11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0.9|12.2|4.9|3.5|2.5|2.3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9|1.8|2.4|1.5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458</Words>
  <Application>Microsoft Office PowerPoint</Application>
  <PresentationFormat>แบบจอกว้าง</PresentationFormat>
  <Paragraphs>51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3" baseType="lpstr">
      <vt:lpstr>Arial</vt:lpstr>
      <vt:lpstr>Bai Jamjuree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praweaprawea@outlook.com</cp:lastModifiedBy>
  <cp:revision>102</cp:revision>
  <dcterms:created xsi:type="dcterms:W3CDTF">2021-01-13T17:21:11Z</dcterms:created>
  <dcterms:modified xsi:type="dcterms:W3CDTF">2022-07-19T06:54:17Z</dcterms:modified>
</cp:coreProperties>
</file>